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370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2EEE87-769A-5F87-BDC9-B639A5B5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5510A3-1C87-33C0-3265-AC2354D8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D582-2EDC-4D78-BAB9-8F632EC92439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4B5DD5D-A69A-950F-B1D3-D9F63BEBB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A4FEB3-FD5E-2F44-FF97-2245FDD81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306A-6870-4CED-91AD-D2784966BC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36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8A13DA-3023-AEB3-E718-4E79346EF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5565FF-1100-AA72-27EF-9826DEB55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246371-7DB4-2F03-F7E5-3243E8EEE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F0D582-2EDC-4D78-BAB9-8F632EC92439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8EDCF4-F3DF-9E9C-9A78-FE3AB5690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3B6056-DCB5-B8DE-EAF3-E0D705190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52306A-6870-4CED-91AD-D2784966BC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84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D3E030E-FCBC-1592-E815-569DA279A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CF4A67-CF65-DF8D-3ED7-7ED5682FFC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3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9D7C4C0-BAC8-15A2-09D4-A291E75C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News Gothic MT"/>
              </a:rPr>
              <a:t>Technologies presented today</a:t>
            </a:r>
            <a:endParaRPr lang="de-DE" err="1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CDC0B4-6A59-97C4-23F0-67F4FE8033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07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4F44F7B-FA99-69FB-BB23-D7811699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Thank you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808033-C192-0A21-292E-8C8DA9311A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8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5722AF0-746A-D6DA-AE04-3E0E2B61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ews Gothic MT"/>
              </a:rPr>
              <a:t>OMC Objectives</a:t>
            </a:r>
            <a:endParaRPr lang="en-DE">
              <a:latin typeface="News Gothic M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31A21F-7548-D2A4-BED3-538773B645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4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BB4CBC1-D4C9-C3D9-58EF-6B54BA7F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Open Market Consultation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CCC2BD-3724-CE99-34BF-0422BDE520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70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AEC1527-8282-6C85-3572-1D309AE59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Timeline OMC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123E00-4859-1F4C-6176-165A581D81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96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3B61583-5907-DB6E-C1A0-44397176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7A285D-823D-727D-2DE0-384EBD6D26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62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E3B4141-AD74-A87B-6E24-221C263B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News Gothic MT"/>
              </a:rPr>
              <a:t>Why do we need an OMC?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6A3960-2628-6E95-25E4-B85C615987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83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BAE4A04-7F22-FFF4-C484-E4C68B334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Benefits for stakeholders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1508252-DC42-2C42-1B5A-8D1174BFD7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2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2A9BA01-9BB5-BA76-2C1B-2899F554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How it works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FD5605-06E3-34B2-A15C-9D5F2B2000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87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60CC2B9-289F-B46B-74C8-2D1B42749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Fill out our Request for Information Questionnaire!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825BFA-28BE-03A9-E0B1-B772EA5BC8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96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BEB3CBC-FD5B-CD8F-B82E-F7D4F40C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ews Gothic MT"/>
              </a:rPr>
              <a:t>Introduction</a:t>
            </a:r>
            <a:endParaRPr lang="en-DE">
              <a:latin typeface="News Gothic M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EEFED7-C34A-2383-143E-8E65087CB7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73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80BB004-E267-0D19-4837-1BEF5911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Timeline OMC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F16125-3F7D-646A-BFC5-72D9CC9A6F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93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A0AC9C2-0D5C-BD1D-FB82-BBC2DFF17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877D3F2-1E1C-5C7C-DA19-6A32576290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91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B5AF713-DED3-CA00-B9B6-E82AA796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Thank you!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6031FF-7CA8-4CB8-F5DB-C2A7B7F32E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10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A199D25-8E68-B314-9D72-7330D38C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ews Gothic MT"/>
              </a:rPr>
              <a:t>Pre-Commercial Procurement</a:t>
            </a:r>
            <a:endParaRPr lang="en-DE">
              <a:latin typeface="News Gothic M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B8B4D6-E289-B2FD-F8FC-41D93D7476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24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71998B1-AF25-64EC-80AD-BCB1D6347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  <a:p>
            <a:r>
              <a:rPr lang="fr-FR" sz="4900">
                <a:latin typeface="News Gothic MT"/>
              </a:rPr>
              <a:t>Coordination and Support Action (CSA)</a:t>
            </a:r>
            <a:br>
              <a:rPr lang="fr-FR" sz="4900">
                <a:latin typeface="News Gothic MT"/>
              </a:rPr>
            </a:br>
            <a:br>
              <a:rPr lang="fr-FR" sz="3200" b="1">
                <a:latin typeface="+mj-lt"/>
                <a:ea typeface="+mj-ea"/>
                <a:cs typeface="+mj-cs"/>
              </a:rPr>
            </a:br>
            <a:endParaRPr lang="en-US" sz="30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C91AA0-7A0C-0613-5DE9-233D521EEC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59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34CB4D0-00D0-416A-3242-17036548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News Gothic MT"/>
              </a:rPr>
              <a:t>POWERBASE OMC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916CBC-2B60-E599-7459-6754BA3ADD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88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C08F226-3C30-A9BB-0DB8-36BD9088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News Gothic MT"/>
              </a:rPr>
              <a:t>Directive 2014/24/EU (Art.2 par.22) defines innovation:</a:t>
            </a:r>
            <a:br>
              <a:rPr lang="fr-FR">
                <a:latin typeface="News Gothic MT"/>
              </a:rPr>
            </a:br>
            <a:endParaRPr lang="en-NL">
              <a:latin typeface="News Gothic M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DDEA25-F58B-4B2D-17BC-C342B30626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68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F79A24A-44ED-1200-5095-32CA83E5E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latin typeface="News Gothic MT"/>
              </a:rPr>
              <a:t>What is Innovation Procurement</a:t>
            </a:r>
            <a:endParaRPr lang="el-GR" sz="40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EE62E5-6CA2-1AA2-401A-464F4435CA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11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B6364D0-29B1-7142-797E-B89FDB03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Buying the process of innovation – research and  development services – with (partial) outcomes</a:t>
            </a:r>
            <a:endParaRPr lang="en-NL" sz="28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EC5FA2-C4CC-3757-6DD6-FAE37B759D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64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38843E7-1983-0912-4B98-BF01E1A25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Buying the outcomes of innovation</a:t>
            </a:r>
            <a:endParaRPr lang="en-NL" sz="36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37E469-38AF-F1B3-54EA-F9888628A3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9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2D1DFD8-9D54-3C31-1733-BE01B78E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25622E-F74B-8D53-28F3-25E5EC01B2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60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EBD343A-5A1E-BE23-A698-9FEC2BC8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19075" algn="l" fontAlgn="base"/>
            <a:r>
              <a:rPr lang="fr-FR" sz="4400" b="1">
                <a:latin typeface="+mj-lt"/>
                <a:ea typeface="+mj-ea"/>
                <a:cs typeface="+mj-cs"/>
              </a:rPr>
              <a:t>Pre-commercial Procurement (PCP)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C549D9-BDC8-4D1E-BD30-ABEAC12BB2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17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2101F3B-10BE-1A8D-62BE-6BC41814E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19075" algn="l" fontAlgn="base"/>
            <a:r>
              <a:rPr lang="fr-FR" sz="4400" b="1">
                <a:latin typeface="+mj-lt"/>
                <a:ea typeface="+mj-ea"/>
                <a:cs typeface="+mj-cs"/>
              </a:rPr>
              <a:t>Pre-commercial Procurement (PCP)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7F182DE-86F0-C6A5-410F-10A086BF2F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87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74BA8CC-72B5-2AD2-2DF8-788BDBB0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>
                <a:latin typeface="+mj-lt"/>
                <a:ea typeface="+mj-ea"/>
                <a:cs typeface="+mj-cs"/>
              </a:rPr>
              <a:t>Pre-commercial Procurement (PCP) </a:t>
            </a:r>
            <a:endParaRPr lang="fr-GR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BDFEC0-ACE7-BEF7-808A-5E45D4FAA2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43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61FA572-58EE-2AB5-D497-DF9406BC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100000"/>
            </a:pPr>
            <a:br>
              <a:rPr lang="en-US"/>
            </a:br>
            <a:r>
              <a:rPr lang="en-US">
                <a:latin typeface="Calibri"/>
                <a:ea typeface="+mn-lt"/>
                <a:cs typeface="Calibri"/>
              </a:rPr>
              <a:t>Intellectual</a:t>
            </a:r>
            <a:r>
              <a:rPr lang="en-US" b="1">
                <a:latin typeface="Calibri"/>
                <a:ea typeface="+mn-lt"/>
                <a:cs typeface="Calibri"/>
              </a:rPr>
              <a:t> </a:t>
            </a:r>
            <a:r>
              <a:rPr lang="en-US">
                <a:latin typeface="Calibri"/>
                <a:ea typeface="+mn-lt"/>
                <a:cs typeface="Calibri"/>
              </a:rPr>
              <a:t>property rights (IPRs) </a:t>
            </a:r>
            <a:r>
              <a:rPr lang="en-US" b="1">
                <a:latin typeface="Calibri"/>
                <a:ea typeface="+mn-lt"/>
                <a:cs typeface="Calibri"/>
              </a:rPr>
              <a:t>issues </a:t>
            </a:r>
            <a:br>
              <a:rPr lang="en-US"/>
            </a:b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D800BF-4B53-ECFB-0F9B-4E8FDA3E73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60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5654E1B-572B-B499-73B7-8806FF70E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Thank you!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AC2579-BA3D-B79A-AA58-FA2ACECDDD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69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C4C3789-3135-591B-29F4-8685033C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ews Gothic MT"/>
              </a:rPr>
              <a:t>State-of-the-Art</a:t>
            </a:r>
            <a:endParaRPr lang="en-DE">
              <a:latin typeface="News Gothic M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40FE4E-06E9-3A74-4DBA-E75AA1660C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46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A49BFA2-C6B0-9BBC-789A-B732D49A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What is a State-of-the-Art / Prior-Art Analysis</a:t>
            </a:r>
            <a:endParaRPr lang="en-NL" sz="28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E2B60B-C9F3-7B38-079B-6A70849680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0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4E1BAC6-69DF-8340-68C6-B35024EA3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Methodology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9777DC-737C-25A1-715D-861A02BFA8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51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DFF1E2B-403F-55EF-DA04-CF060D37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Examples of analysed technologies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EAF102-4200-8581-95F7-B766705844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94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0DA8E88-DF1E-1034-9631-1620C5707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Categories of analysed technology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5E559A-FC0D-03D5-BE6C-8F88425BA1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60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E9381B4-D449-82CE-433F-052AF187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rgbClr val="044689"/>
                </a:solidFill>
              </a:rPr>
              <a:t>POWERBASE project key facts</a:t>
            </a:r>
            <a:endParaRPr lang="en-GB" sz="4800">
              <a:solidFill>
                <a:srgbClr val="044689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822CEAB-C50B-0BF1-C5F8-3702551163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898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57A2947-35CB-B79B-008E-8F0D004F7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Technology Fact Sheets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9FB532-8C47-F133-DFAA-D0735A393A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29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5F9CE07-E461-F56E-3F00-C2410A425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News Gothic MT"/>
              </a:rPr>
              <a:t>Conclusion of the State of the Art Analysis (so far)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64910B-732C-CBFF-E810-EC48FDDE2C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53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1363AD5-EC65-F4D3-2F56-4E4E04A23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19075" fontAlgn="base"/>
            <a:r>
              <a:rPr lang="fr-FR">
                <a:latin typeface="+mj-lt"/>
              </a:rPr>
              <a:t>What we expect from Suppliers for the State of the Art Analysis</a:t>
            </a:r>
            <a:endParaRPr lang="fr-FR" sz="4400" b="1">
              <a:latin typeface="+mj-lt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31F21A-83EA-524F-45CC-F5CFEE03EE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9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6489425-5CC5-38FF-397F-49C0401B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Thank you!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5558A2-F6B3-70C8-83C8-BE05DE6DF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57845F1-64D2-A92B-BA9A-B3BB80A5C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ews Gothic MT"/>
              </a:rPr>
              <a:t>Scenarios</a:t>
            </a:r>
            <a:endParaRPr lang="en-DE">
              <a:latin typeface="News Gothic M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AF6F7A-40F1-61CC-0958-2C2D47C7C0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80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D9FA130-E57F-ACE6-8F63-8DBBD9412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News Gothic MT"/>
              </a:rPr>
              <a:t>Scenario Definition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7CA4E4-F750-A23C-3EC8-E5CA212462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125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8BDFE1A-46EA-5B6C-8894-3445CC0B4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News Gothic MT"/>
              </a:rPr>
              <a:t>Scenario Definition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70F2CBF-D9B6-6D75-7E12-0B84C2788A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84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937DD0D-F419-D650-799B-DF8826D93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News Gothic MT"/>
              </a:rPr>
              <a:t>Scenario Definition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6E6FC7-9945-B398-DA36-5A43DAD449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34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BA72A70-47E6-5DB2-36B9-FC260724A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News Gothic MT"/>
              </a:rPr>
              <a:t>Scenario Definition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14B25F-8E73-82CB-4AAA-0FC9032279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70D19C0-1845-C6DA-E522-2EB2F5F4D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0" u="none" strike="noStrike">
                <a:effectLst/>
                <a:latin typeface="News Gothic MT"/>
              </a:rPr>
              <a:t>Wildfire on a Mediterranean Island</a:t>
            </a:r>
            <a:br>
              <a:rPr lang="sk-SK" b="1" i="0" u="none" strike="noStrike">
                <a:effectLst/>
              </a:rPr>
            </a:b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BD10DA-CDB6-9D84-B5D9-076FE1326F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00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6898701-DE28-4C4D-9625-C1B2BA01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rgbClr val="044689"/>
                </a:solidFill>
              </a:rPr>
              <a:t>Partners</a:t>
            </a:r>
            <a:endParaRPr lang="en-GB" sz="4800">
              <a:solidFill>
                <a:srgbClr val="044689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1E79A4-9C31-CAC6-331E-E1EA8EB232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99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7206DA3-8CD6-0EF7-55A4-C6DE1976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0" u="none" strike="noStrike">
                <a:effectLst/>
                <a:latin typeface="News Gothic MT"/>
              </a:rPr>
              <a:t>Wildfire on a Mediterranean Island</a:t>
            </a:r>
            <a:br>
              <a:rPr lang="sk-SK" b="1" i="0" u="none" strike="noStrike">
                <a:effectLst/>
              </a:rPr>
            </a:b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958FD6-2A93-D39B-289F-12232BF61A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786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1107EEF-F73C-D93A-4AE0-E9572313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0" u="none" strike="noStrike">
                <a:effectLst/>
                <a:latin typeface="News Gothic MT"/>
              </a:rPr>
              <a:t>Winter Floods </a:t>
            </a:r>
            <a:r>
              <a:rPr lang="sk-SK">
                <a:latin typeface="News Gothic MT"/>
              </a:rPr>
              <a:t>– Central Europe</a:t>
            </a:r>
            <a:br>
              <a:rPr lang="sk-SK" b="1" i="0" u="none" strike="noStrike">
                <a:effectLst/>
                <a:latin typeface="News Gothic MT"/>
              </a:rPr>
            </a:b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6BBDB6-344B-DCD6-3AF9-08AB618559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776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4188B99-FC3D-F7EE-7291-1C7907BF4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0" u="none" strike="noStrike">
                <a:effectLst/>
                <a:latin typeface="News Gothic MT"/>
              </a:rPr>
              <a:t>Winter Floods - Ostrava</a:t>
            </a:r>
            <a:br>
              <a:rPr lang="sk-SK" b="1" i="0" u="none" strike="noStrike">
                <a:effectLst/>
                <a:latin typeface="News Gothic MT"/>
              </a:rPr>
            </a:b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780347B-CBBC-EB10-5029-0286B18CC3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4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FE011BC-975B-F715-11D2-084C916F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i="0" u="none" strike="noStrike">
                <a:effectLst/>
                <a:latin typeface="News Gothic MT"/>
              </a:rPr>
              <a:t>Earthquake in the Himalayas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082A41-8533-3C99-6522-ACA0182367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644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CF62F69-EA3F-7854-8404-E3DC6D03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i="0" u="none" strike="noStrike">
                <a:effectLst/>
                <a:latin typeface="News Gothic MT"/>
              </a:rPr>
              <a:t>Earthquake in the Himalayas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EDCFAB-9D9D-9BB2-D15F-013C6EDC56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1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C0F5417-A7DA-7BF8-A945-54612080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Thank you!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3C5B33-410A-E734-2BB4-B28B304A5E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586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267800D-73F1-04B9-A96F-06809AAB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ews Gothic MT"/>
              </a:rPr>
              <a:t>Needs &amp; Requirements</a:t>
            </a:r>
            <a:endParaRPr lang="en-DE">
              <a:latin typeface="News Gothic M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F5F626F-91AC-2223-26FC-7173F833E2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97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F2728A7-17BB-BA50-4987-5F346BF0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Needs &amp; Requirements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6326E7-7F82-7EA0-E7EB-80269F2674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80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940D66C-1037-F720-501B-12AE52280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>
                <a:latin typeface="News Gothic MT"/>
              </a:rPr>
              <a:t>Why are requirements needed</a:t>
            </a:r>
            <a:r>
              <a:rPr lang="de-DE" sz="4000" b="1" i="0" u="none" strike="noStrike">
                <a:effectLst/>
                <a:latin typeface="News Gothic MT"/>
              </a:rPr>
              <a:t>?</a:t>
            </a:r>
            <a:endParaRPr lang="de-DE" sz="40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1C39D7-B029-17C2-5443-7AC920AF61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20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7A98586-C520-78E6-8957-AA32F7DC8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When and how are the needs defined?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D99CAB-1DD3-3888-AA14-47072246A2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20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0F2E8DB-E74E-C44E-116C-5CD66453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rgbClr val="044689"/>
                </a:solidFill>
              </a:rPr>
              <a:t>Vision</a:t>
            </a:r>
            <a:endParaRPr lang="en-GB" sz="4800">
              <a:solidFill>
                <a:srgbClr val="044689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C0C3C9-6C45-E54E-B523-D72F7F7ABC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07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099EBDF-FB91-3494-238E-42A660CE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>
                <a:latin typeface="News Gothic MT"/>
              </a:rPr>
              <a:t>Who is defining the needs</a:t>
            </a:r>
            <a:r>
              <a:rPr lang="de-DE" sz="4000" b="1" i="0" u="none" strike="noStrike">
                <a:effectLst/>
                <a:latin typeface="News Gothic MT"/>
              </a:rPr>
              <a:t>?</a:t>
            </a:r>
            <a:endParaRPr lang="de-DE" sz="40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2D2F7E-CBEA-AD27-0A11-A682DD1912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243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1B75C29-56ED-D204-00AD-9E156F51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>
                <a:latin typeface="News Gothic MT"/>
              </a:rPr>
              <a:t>Which needs have been identified?</a:t>
            </a:r>
            <a:endParaRPr lang="de-DE" sz="40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9B8F61-8A63-6BDF-229A-97C0A4A6B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759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77FA4AD-FA9B-FB98-30C6-08CC8FA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>
                <a:latin typeface="News Gothic MT"/>
              </a:rPr>
              <a:t>What is re-fined in the surveys?</a:t>
            </a:r>
            <a:endParaRPr lang="de-DE" sz="40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39A2E6-6B10-59DA-17A1-A736B08917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2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6F8099D-91E9-B046-0DCE-AB987BCA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>
                <a:latin typeface="News Gothic MT"/>
              </a:rPr>
              <a:t>What are the preliminary results?</a:t>
            </a: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E20B29-911F-8200-B7E3-AAC2D5B06D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444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15B7380-7AAF-0A24-9C73-EFA1AE0B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>
                <a:latin typeface="News Gothic MT"/>
              </a:rPr>
              <a:t>What are the preliminary results? II</a:t>
            </a: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48EE89-5549-76E7-BC8B-D329A4C811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372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65314D7-182B-97BA-E291-1FE7FA25E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>
                <a:latin typeface="News Gothic MT"/>
              </a:rPr>
              <a:t>When are the results fully charged?</a:t>
            </a:r>
            <a:endParaRPr lang="de-DE" sz="40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51A542-E282-BFC0-DFC5-16EBCF6510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890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5A937AD-5E3B-126E-581A-45F533B0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News Gothic MT"/>
              </a:rPr>
              <a:t>Thank you!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FBE02A-F673-79A3-96D2-5A29FA4F88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805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918F077-B377-C2CD-9242-8DEBA0CB5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ews Gothic MT"/>
              </a:rPr>
              <a:t>Q&amp;A Session</a:t>
            </a:r>
            <a:endParaRPr lang="en-DE">
              <a:latin typeface="News Gothic M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999A37-DDCA-F865-9D96-1F56DFA8EE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664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9DA7CFE-9E25-24F1-6C65-F7A72FB83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News Gothic MT"/>
              </a:rPr>
              <a:t>Basic Functional Requirements</a:t>
            </a:r>
            <a:endParaRPr lang="en-US" sz="40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2C06F3-67A0-40D9-6250-F0E16483FE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9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EED87A4-5B0D-4E46-A743-9199FE85F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rgbClr val="044689"/>
                </a:solidFill>
              </a:rPr>
              <a:t>Objectives</a:t>
            </a:r>
            <a:endParaRPr lang="en-GB" sz="4800">
              <a:solidFill>
                <a:srgbClr val="044689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1EACB9C-76CD-54B3-05B4-27D420795B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46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2CB5841-AA8A-4877-88A5-DAEC5488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rgbClr val="044689"/>
                </a:solidFill>
                <a:latin typeface="News Gothic MT"/>
              </a:rPr>
              <a:t>Activities and Milestones</a:t>
            </a:r>
            <a:endParaRPr lang="en-US" sz="4800">
              <a:solidFill>
                <a:srgbClr val="044689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48938D-1888-57E1-98F1-BD68480C3B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0C26BCE-A78A-A337-1E8B-9ACA8B46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Project activities: scenario definition &amp; needs assessment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99B70A0-E0D0-2CD4-36C0-5AE182354A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93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</Words>
  <Application>Microsoft Office PowerPoint</Application>
  <PresentationFormat>Breitbild</PresentationFormat>
  <Paragraphs>65</Paragraphs>
  <Slides>68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68</vt:i4>
      </vt:variant>
    </vt:vector>
  </HeadingPairs>
  <TitlesOfParts>
    <vt:vector size="74" baseType="lpstr">
      <vt:lpstr>Aptos</vt:lpstr>
      <vt:lpstr>Aptos Display</vt:lpstr>
      <vt:lpstr>Arial</vt:lpstr>
      <vt:lpstr>Calibri</vt:lpstr>
      <vt:lpstr>News Gothic MT</vt:lpstr>
      <vt:lpstr>Office</vt:lpstr>
      <vt:lpstr>PowerPoint-Präsentation</vt:lpstr>
      <vt:lpstr>Introduction</vt:lpstr>
      <vt:lpstr>PowerPoint-Präsentation</vt:lpstr>
      <vt:lpstr>POWERBASE project key facts</vt:lpstr>
      <vt:lpstr>Partners</vt:lpstr>
      <vt:lpstr>Vision</vt:lpstr>
      <vt:lpstr>Objectives</vt:lpstr>
      <vt:lpstr>Activities and Milestones</vt:lpstr>
      <vt:lpstr>Project activities: scenario definition &amp; needs assessment</vt:lpstr>
      <vt:lpstr>Technologies presented today</vt:lpstr>
      <vt:lpstr>Thank you</vt:lpstr>
      <vt:lpstr>OMC Objectives</vt:lpstr>
      <vt:lpstr>Open Market Consultation</vt:lpstr>
      <vt:lpstr>Timeline OMC</vt:lpstr>
      <vt:lpstr>PowerPoint-Präsentation</vt:lpstr>
      <vt:lpstr>Why do we need an OMC?</vt:lpstr>
      <vt:lpstr>Benefits for stakeholders</vt:lpstr>
      <vt:lpstr>How it works</vt:lpstr>
      <vt:lpstr>Fill out our Request for Information Questionnaire!</vt:lpstr>
      <vt:lpstr>Timeline OMC</vt:lpstr>
      <vt:lpstr>PowerPoint-Präsentation</vt:lpstr>
      <vt:lpstr>Thank you!</vt:lpstr>
      <vt:lpstr>Pre-Commercial Procurement</vt:lpstr>
      <vt:lpstr> Coordination and Support Action (CSA)  </vt:lpstr>
      <vt:lpstr>POWERBASE OMC</vt:lpstr>
      <vt:lpstr>Directive 2014/24/EU (Art.2 par.22) defines innovation: </vt:lpstr>
      <vt:lpstr>What is Innovation Procurement</vt:lpstr>
      <vt:lpstr>Buying the process of innovation – research and  development services – with (partial) outcomes</vt:lpstr>
      <vt:lpstr>Buying the outcomes of innovation</vt:lpstr>
      <vt:lpstr>Pre-commercial Procurement (PCP) </vt:lpstr>
      <vt:lpstr>Pre-commercial Procurement (PCP) </vt:lpstr>
      <vt:lpstr>Pre-commercial Procurement (PCP) </vt:lpstr>
      <vt:lpstr> Intellectual property rights (IPRs) issues  </vt:lpstr>
      <vt:lpstr>Thank you!</vt:lpstr>
      <vt:lpstr>State-of-the-Art</vt:lpstr>
      <vt:lpstr>What is a State-of-the-Art / Prior-Art Analysis</vt:lpstr>
      <vt:lpstr>Methodology</vt:lpstr>
      <vt:lpstr>Examples of analysed technologies</vt:lpstr>
      <vt:lpstr>Categories of analysed technology</vt:lpstr>
      <vt:lpstr>Technology Fact Sheets</vt:lpstr>
      <vt:lpstr>Conclusion of the State of the Art Analysis (so far)</vt:lpstr>
      <vt:lpstr>What we expect from Suppliers for the State of the Art Analysis</vt:lpstr>
      <vt:lpstr>Thank you!</vt:lpstr>
      <vt:lpstr>Scenarios</vt:lpstr>
      <vt:lpstr>Scenario Definition</vt:lpstr>
      <vt:lpstr>Scenario Definition</vt:lpstr>
      <vt:lpstr>Scenario Definition</vt:lpstr>
      <vt:lpstr>Scenario Definition</vt:lpstr>
      <vt:lpstr>Wildfire on a Mediterranean Island </vt:lpstr>
      <vt:lpstr>Wildfire on a Mediterranean Island </vt:lpstr>
      <vt:lpstr>Winter Floods – Central Europe </vt:lpstr>
      <vt:lpstr>Winter Floods - Ostrava </vt:lpstr>
      <vt:lpstr>Earthquake in the Himalayas</vt:lpstr>
      <vt:lpstr>Earthquake in the Himalayas</vt:lpstr>
      <vt:lpstr>Thank you!</vt:lpstr>
      <vt:lpstr>Needs &amp; Requirements</vt:lpstr>
      <vt:lpstr>Needs &amp; Requirements</vt:lpstr>
      <vt:lpstr>Why are requirements needed?</vt:lpstr>
      <vt:lpstr>When and how are the needs defined?</vt:lpstr>
      <vt:lpstr>Who is defining the needs?</vt:lpstr>
      <vt:lpstr>Which needs have been identified?</vt:lpstr>
      <vt:lpstr>What is re-fined in the surveys?</vt:lpstr>
      <vt:lpstr>What are the preliminary results?</vt:lpstr>
      <vt:lpstr>What are the preliminary results? II</vt:lpstr>
      <vt:lpstr>When are the results fully charged?</vt:lpstr>
      <vt:lpstr>Thank you!</vt:lpstr>
      <vt:lpstr>Q&amp;A Session</vt:lpstr>
      <vt:lpstr>Basic Functional Requirements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Marijn van Jaarsveld</dc:creator>
  <cp:lastModifiedBy>Marijn van Jaarsveld</cp:lastModifiedBy>
  <cp:revision>2</cp:revision>
  <dcterms:created xsi:type="dcterms:W3CDTF">2025-06-17T15:01:01Z</dcterms:created>
  <dcterms:modified xsi:type="dcterms:W3CDTF">2025-06-17T15:02:59Z</dcterms:modified>
</cp:coreProperties>
</file>